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8"/>
  </p:notesMasterIdLst>
  <p:sldIdLst>
    <p:sldId id="257" r:id="rId2"/>
    <p:sldId id="258" r:id="rId3"/>
    <p:sldId id="259" r:id="rId4"/>
    <p:sldId id="260" r:id="rId5"/>
    <p:sldId id="262"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4529"/>
    <a:srgbClr val="2B3922"/>
    <a:srgbClr val="2E3722"/>
    <a:srgbClr val="FCF7F1"/>
    <a:srgbClr val="B8D233"/>
    <a:srgbClr val="5CC6D6"/>
    <a:srgbClr val="F8D22F"/>
    <a:srgbClr val="F03F2B"/>
    <a:srgbClr val="3488A0"/>
    <a:srgbClr val="5790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006" autoAdjust="0"/>
  </p:normalViewPr>
  <p:slideViewPr>
    <p:cSldViewPr snapToGrid="0">
      <p:cViewPr varScale="1">
        <p:scale>
          <a:sx n="61" d="100"/>
          <a:sy n="61" d="100"/>
        </p:scale>
        <p:origin x="792"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40A4B5-E48C-4271-BADA-4F952E6EE263}" type="datetimeFigureOut">
              <a:rPr lang="en-US" smtClean="0"/>
              <a:t>5/10/2021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9A995E-3B8C-481F-A7EE-33F1BB4F6A71}" type="slidenum">
              <a:rPr lang="en-US" smtClean="0"/>
              <a:t>‹#›</a:t>
            </a:fld>
            <a:endParaRPr lang="en-US"/>
          </a:p>
        </p:txBody>
      </p:sp>
    </p:spTree>
    <p:extLst>
      <p:ext uri="{BB962C8B-B14F-4D97-AF65-F5344CB8AC3E}">
        <p14:creationId xmlns:p14="http://schemas.microsoft.com/office/powerpoint/2010/main" val="3018636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Beats are categorized into different groups by the meter, and they are divided into 2, 3, or 4 subdivisions. Combination of pitch and rhythm form melody, which is the next element</a:t>
            </a:r>
            <a:endParaRPr lang="en-US" dirty="0"/>
          </a:p>
        </p:txBody>
      </p:sp>
      <p:sp>
        <p:nvSpPr>
          <p:cNvPr id="4" name="Slide Number Placeholder 3"/>
          <p:cNvSpPr>
            <a:spLocks noGrp="1"/>
          </p:cNvSpPr>
          <p:nvPr>
            <p:ph type="sldNum" sz="quarter" idx="10"/>
          </p:nvPr>
        </p:nvSpPr>
        <p:spPr/>
        <p:txBody>
          <a:bodyPr/>
          <a:lstStyle/>
          <a:p>
            <a:fld id="{339A995E-3B8C-481F-A7EE-33F1BB4F6A71}" type="slidenum">
              <a:rPr lang="en-US" smtClean="0"/>
              <a:t>3</a:t>
            </a:fld>
            <a:endParaRPr lang="en-US"/>
          </a:p>
        </p:txBody>
      </p:sp>
    </p:spTree>
    <p:extLst>
      <p:ext uri="{BB962C8B-B14F-4D97-AF65-F5344CB8AC3E}">
        <p14:creationId xmlns:p14="http://schemas.microsoft.com/office/powerpoint/2010/main" val="3116032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An example is in the case where a specific culture highly values money. This will be seen in songs as the people from that area glorify their music's money (Phillips et al., 2020). The social, cultural, and political ideas shape musical tastes.</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339A995E-3B8C-481F-A7EE-33F1BB4F6A71}" type="slidenum">
              <a:rPr lang="en-US" smtClean="0"/>
              <a:t>4</a:t>
            </a:fld>
            <a:endParaRPr lang="en-US"/>
          </a:p>
        </p:txBody>
      </p:sp>
    </p:spTree>
    <p:extLst>
      <p:ext uri="{BB962C8B-B14F-4D97-AF65-F5344CB8AC3E}">
        <p14:creationId xmlns:p14="http://schemas.microsoft.com/office/powerpoint/2010/main" val="18769915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5/10/2021</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5/10/2021</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5/10/2021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5/10/2021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5/10/2021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5/10/2021</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5/10/2021</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5/10/2021</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journals.sagepub.com/doi/abs/10.1177/0305735618798027" TargetMode="External"/><Relationship Id="rId2" Type="http://schemas.openxmlformats.org/officeDocument/2006/relationships/hyperlink" Target="https://www.sciencedirect.com/science/article/pii/S1053811919309759" TargetMode="External"/><Relationship Id="rId1" Type="http://schemas.openxmlformats.org/officeDocument/2006/relationships/slideLayout" Target="../slideLayouts/slideLayout2.xml"/><Relationship Id="rId5" Type="http://schemas.openxmlformats.org/officeDocument/2006/relationships/hyperlink" Target="https://www.tandfonline.com/doi/full/10.1080/07494467.2020.1806624" TargetMode="External"/><Relationship Id="rId4" Type="http://schemas.openxmlformats.org/officeDocument/2006/relationships/hyperlink" Target="https://www.frontiersin.org/articles/10.3389/fpsyg.2020.01001/full?&amp;utm_source=Email_to_authors_&amp;utm_medium=Email&amp;utm_content=T1_11.5e1_author&amp;utm_campaign=Email_publication&amp;field=&amp;journalName=Frontiers_in_Psychology&amp;id=51416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A close up of a logo&#10;&#10;Description automatically generated">
            <a:extLst>
              <a:ext uri="{FF2B5EF4-FFF2-40B4-BE49-F238E27FC236}">
                <a16:creationId xmlns:a16="http://schemas.microsoft.com/office/drawing/2014/main" id="{8045422F-7258-40AC-BD2E-2469AA448922}"/>
              </a:ext>
            </a:extLst>
          </p:cNvPr>
          <p:cNvPicPr>
            <a:picLocks noChangeAspect="1"/>
          </p:cNvPicPr>
          <p:nvPr/>
        </p:nvPicPr>
        <p:blipFill rotWithShape="1">
          <a:blip r:embed="rId2">
            <a:extLst>
              <a:ext uri="{28A0092B-C50C-407E-A947-70E740481C1C}">
                <a14:useLocalDpi xmlns:a14="http://schemas.microsoft.com/office/drawing/2010/main" val="0"/>
              </a:ext>
            </a:extLst>
          </a:blip>
          <a:srcRect r="-1"/>
          <a:stretch/>
        </p:blipFill>
        <p:spPr>
          <a:xfrm>
            <a:off x="20" y="10"/>
            <a:ext cx="12191979" cy="6857990"/>
          </a:xfrm>
          <a:prstGeom prst="rect">
            <a:avLst/>
          </a:prstGeom>
        </p:spPr>
      </p:pic>
      <p:sp>
        <p:nvSpPr>
          <p:cNvPr id="82" name="Rectangle 81">
            <a:extLst>
              <a:ext uri="{FF2B5EF4-FFF2-40B4-BE49-F238E27FC236}">
                <a16:creationId xmlns:a16="http://schemas.microsoft.com/office/drawing/2014/main" id="{2644B391-9BFE-445C-A9EC-F544BB85FB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5067"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84" name="Rectangle 83">
            <a:extLst>
              <a:ext uri="{FF2B5EF4-FFF2-40B4-BE49-F238E27FC236}">
                <a16:creationId xmlns:a16="http://schemas.microsoft.com/office/drawing/2014/main" id="{80F26E69-87D9-4655-AE7B-280A87AA3C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61010"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6033793" y="2355458"/>
            <a:ext cx="4775075" cy="1630907"/>
          </a:xfrm>
        </p:spPr>
        <p:txBody>
          <a:bodyPr>
            <a:noAutofit/>
          </a:bodyPr>
          <a:lstStyle/>
          <a:p>
            <a:r>
              <a:rPr lang="en-US" sz="3200" b="1" dirty="0"/>
              <a:t> Musical Work and Impact</a:t>
            </a:r>
            <a:endParaRPr lang="en-US" sz="1600" dirty="0">
              <a:solidFill>
                <a:schemeClr val="tx1"/>
              </a:solidFill>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6033793" y="3995988"/>
            <a:ext cx="4775075" cy="559656"/>
          </a:xfrm>
        </p:spPr>
        <p:txBody>
          <a:bodyPr>
            <a:normAutofit/>
          </a:bodyPr>
          <a:lstStyle/>
          <a:p>
            <a:pPr>
              <a:spcAft>
                <a:spcPts val="600"/>
              </a:spcAft>
            </a:pPr>
            <a:r>
              <a:rPr lang="en-US" dirty="0" smtClean="0">
                <a:solidFill>
                  <a:schemeClr val="tx1"/>
                </a:solidFill>
              </a:rPr>
              <a:t>By </a:t>
            </a:r>
            <a:endParaRPr lang="en-US" dirty="0">
              <a:solidFill>
                <a:schemeClr val="tx1"/>
              </a:solidFill>
            </a:endParaRPr>
          </a:p>
        </p:txBody>
      </p:sp>
    </p:spTree>
    <p:extLst>
      <p:ext uri="{BB962C8B-B14F-4D97-AF65-F5344CB8AC3E}">
        <p14:creationId xmlns:p14="http://schemas.microsoft.com/office/powerpoint/2010/main" val="2584280759"/>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Introduction</a:t>
            </a:r>
            <a:endParaRPr lang="en-US" b="1" dirty="0"/>
          </a:p>
        </p:txBody>
      </p:sp>
      <p:sp>
        <p:nvSpPr>
          <p:cNvPr id="3" name="Content Placeholder 2"/>
          <p:cNvSpPr>
            <a:spLocks noGrp="1"/>
          </p:cNvSpPr>
          <p:nvPr>
            <p:ph idx="1"/>
          </p:nvPr>
        </p:nvSpPr>
        <p:spPr/>
        <p:txBody>
          <a:bodyPr>
            <a:noAutofit/>
          </a:bodyPr>
          <a:lstStyle/>
          <a:p>
            <a:r>
              <a:rPr lang="en-US" sz="2000" dirty="0">
                <a:solidFill>
                  <a:srgbClr val="344529"/>
                </a:solidFill>
              </a:rPr>
              <a:t>Musical work involves a composer or a songwriter who composes a song together with its lyrics</a:t>
            </a:r>
            <a:r>
              <a:rPr lang="en-US" sz="2000" dirty="0" smtClean="0">
                <a:solidFill>
                  <a:srgbClr val="344529"/>
                </a:solidFill>
              </a:rPr>
              <a:t>.</a:t>
            </a:r>
          </a:p>
          <a:p>
            <a:r>
              <a:rPr lang="en-US" sz="2000" dirty="0">
                <a:solidFill>
                  <a:srgbClr val="344529"/>
                </a:solidFill>
              </a:rPr>
              <a:t>Historical elements and musical elements are some of the significant aspects of musical work. </a:t>
            </a:r>
            <a:endParaRPr lang="en-US" sz="2000" dirty="0" smtClean="0">
              <a:solidFill>
                <a:srgbClr val="344529"/>
              </a:solidFill>
            </a:endParaRPr>
          </a:p>
          <a:p>
            <a:r>
              <a:rPr lang="en-US" sz="2000" dirty="0" smtClean="0">
                <a:solidFill>
                  <a:srgbClr val="344529"/>
                </a:solidFill>
              </a:rPr>
              <a:t>Different </a:t>
            </a:r>
            <a:r>
              <a:rPr lang="en-US" sz="2000" dirty="0">
                <a:solidFill>
                  <a:srgbClr val="344529"/>
                </a:solidFill>
              </a:rPr>
              <a:t>composers are involved in classical and contemporary music. </a:t>
            </a:r>
            <a:endParaRPr lang="en-US" sz="2000" dirty="0" smtClean="0">
              <a:solidFill>
                <a:srgbClr val="344529"/>
              </a:solidFill>
            </a:endParaRPr>
          </a:p>
          <a:p>
            <a:r>
              <a:rPr lang="en-US" sz="2000" dirty="0" smtClean="0">
                <a:solidFill>
                  <a:srgbClr val="344529"/>
                </a:solidFill>
              </a:rPr>
              <a:t>This </a:t>
            </a:r>
            <a:r>
              <a:rPr lang="en-US" sz="2000" dirty="0">
                <a:solidFill>
                  <a:srgbClr val="344529"/>
                </a:solidFill>
              </a:rPr>
              <a:t>analysis has shown that music has a tremendous social-cultural in society. </a:t>
            </a:r>
            <a:endParaRPr lang="en-US" sz="2000" dirty="0" smtClean="0">
              <a:solidFill>
                <a:srgbClr val="344529"/>
              </a:solidFill>
            </a:endParaRPr>
          </a:p>
          <a:p>
            <a:r>
              <a:rPr lang="en-US" sz="2000" dirty="0" smtClean="0">
                <a:solidFill>
                  <a:srgbClr val="344529"/>
                </a:solidFill>
              </a:rPr>
              <a:t>It </a:t>
            </a:r>
            <a:r>
              <a:rPr lang="en-US" sz="2000" dirty="0">
                <a:solidFill>
                  <a:srgbClr val="344529"/>
                </a:solidFill>
              </a:rPr>
              <a:t>discusses the elements in musical work, the social, cultural impact of music, and comparisons between classical and contemporary music compositions</a:t>
            </a:r>
            <a:endParaRPr lang="en-US" sz="2000" dirty="0">
              <a:solidFill>
                <a:srgbClr val="344529"/>
              </a:solidFill>
            </a:endParaRPr>
          </a:p>
        </p:txBody>
      </p:sp>
    </p:spTree>
    <p:extLst>
      <p:ext uri="{BB962C8B-B14F-4D97-AF65-F5344CB8AC3E}">
        <p14:creationId xmlns:p14="http://schemas.microsoft.com/office/powerpoint/2010/main" val="648491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Musical Elements </a:t>
            </a:r>
            <a:endParaRPr lang="en-US" dirty="0"/>
          </a:p>
        </p:txBody>
      </p:sp>
      <p:sp>
        <p:nvSpPr>
          <p:cNvPr id="3" name="Content Placeholder 2"/>
          <p:cNvSpPr>
            <a:spLocks noGrp="1"/>
          </p:cNvSpPr>
          <p:nvPr>
            <p:ph idx="1"/>
          </p:nvPr>
        </p:nvSpPr>
        <p:spPr/>
        <p:txBody>
          <a:bodyPr>
            <a:normAutofit/>
          </a:bodyPr>
          <a:lstStyle/>
          <a:p>
            <a:r>
              <a:rPr lang="en-US" sz="1800" i="1" dirty="0" smtClean="0"/>
              <a:t>Pitch</a:t>
            </a:r>
            <a:r>
              <a:rPr lang="en-US" sz="1800" dirty="0" smtClean="0"/>
              <a:t>- </a:t>
            </a:r>
            <a:r>
              <a:rPr lang="en-US" sz="1800" dirty="0"/>
              <a:t>can be described as words created when the rise is organized in intervals</a:t>
            </a:r>
            <a:endParaRPr lang="en-US" sz="1800" dirty="0" smtClean="0"/>
          </a:p>
          <a:p>
            <a:r>
              <a:rPr lang="en-US" sz="1800" i="1" dirty="0" smtClean="0"/>
              <a:t>Rhythm-</a:t>
            </a:r>
            <a:r>
              <a:rPr lang="en-US" sz="1800" dirty="0"/>
              <a:t>It is the time element in music, and it happens in patterns or is organized in pulses, also known as </a:t>
            </a:r>
            <a:r>
              <a:rPr lang="en-US" sz="1800" i="1" dirty="0" smtClean="0"/>
              <a:t>tempo. </a:t>
            </a:r>
          </a:p>
          <a:p>
            <a:r>
              <a:rPr lang="en-US" sz="1800" i="1" dirty="0" smtClean="0"/>
              <a:t>Melody--</a:t>
            </a:r>
            <a:r>
              <a:rPr lang="en-US" sz="1800" dirty="0" smtClean="0"/>
              <a:t> </a:t>
            </a:r>
            <a:r>
              <a:rPr lang="en-US" sz="1800" dirty="0"/>
              <a:t>is the theme of the song composition, and it's classified depending on its rising and falling called contour and its intervals</a:t>
            </a:r>
            <a:endParaRPr lang="en-US" sz="1800" i="1" dirty="0" smtClean="0"/>
          </a:p>
          <a:p>
            <a:r>
              <a:rPr lang="en-US" sz="1800" i="1" dirty="0" smtClean="0"/>
              <a:t>Timbre-</a:t>
            </a:r>
            <a:r>
              <a:rPr lang="en-US" sz="1800" dirty="0"/>
              <a:t>This is the tone color or the song quality that helps note the difference in the instruments </a:t>
            </a:r>
            <a:r>
              <a:rPr lang="en-US" sz="1800" dirty="0" smtClean="0"/>
              <a:t>used</a:t>
            </a:r>
          </a:p>
          <a:p>
            <a:r>
              <a:rPr lang="en-US" dirty="0"/>
              <a:t>The </a:t>
            </a:r>
            <a:r>
              <a:rPr lang="en-US" i="1" dirty="0" smtClean="0"/>
              <a:t>texture</a:t>
            </a:r>
            <a:r>
              <a:rPr lang="en-US" dirty="0" smtClean="0"/>
              <a:t>- </a:t>
            </a:r>
            <a:r>
              <a:rPr lang="en-US" dirty="0"/>
              <a:t>it means the music is either monophonic, polyphonic, homophonic, </a:t>
            </a:r>
            <a:r>
              <a:rPr lang="en-US" dirty="0" err="1"/>
              <a:t>heterophonic</a:t>
            </a:r>
            <a:r>
              <a:rPr lang="en-US" dirty="0"/>
              <a:t>, or collage. </a:t>
            </a:r>
            <a:endParaRPr lang="en-US" sz="1800" dirty="0"/>
          </a:p>
        </p:txBody>
      </p:sp>
    </p:spTree>
    <p:extLst>
      <p:ext uri="{BB962C8B-B14F-4D97-AF65-F5344CB8AC3E}">
        <p14:creationId xmlns:p14="http://schemas.microsoft.com/office/powerpoint/2010/main" val="2340067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Social, Cultural Impact of Music </a:t>
            </a:r>
            <a:endParaRPr lang="en-US" dirty="0"/>
          </a:p>
        </p:txBody>
      </p:sp>
      <p:sp>
        <p:nvSpPr>
          <p:cNvPr id="3" name="Content Placeholder 2"/>
          <p:cNvSpPr>
            <a:spLocks noGrp="1"/>
          </p:cNvSpPr>
          <p:nvPr>
            <p:ph idx="1"/>
          </p:nvPr>
        </p:nvSpPr>
        <p:spPr/>
        <p:txBody>
          <a:bodyPr>
            <a:normAutofit/>
          </a:bodyPr>
          <a:lstStyle/>
          <a:p>
            <a:r>
              <a:rPr lang="en-US" sz="2400" dirty="0"/>
              <a:t>The cultural traits of a community are well reflected in the music. An example is where songs were used in the fight for patriotism in America after World War 2. </a:t>
            </a:r>
            <a:endParaRPr lang="en-US" sz="2400" dirty="0" smtClean="0"/>
          </a:p>
          <a:p>
            <a:r>
              <a:rPr lang="en-US" sz="2400" dirty="0"/>
              <a:t>Culture brings its people together through music. The factors that affect the music industry in a region represent the culture of the place.</a:t>
            </a:r>
            <a:endParaRPr lang="en-US" sz="2400" dirty="0"/>
          </a:p>
          <a:p>
            <a:endParaRPr lang="en-US" sz="2400" dirty="0"/>
          </a:p>
        </p:txBody>
      </p:sp>
    </p:spTree>
    <p:extLst>
      <p:ext uri="{BB962C8B-B14F-4D97-AF65-F5344CB8AC3E}">
        <p14:creationId xmlns:p14="http://schemas.microsoft.com/office/powerpoint/2010/main" val="1923082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conclusion</a:t>
            </a:r>
            <a:endParaRPr lang="en-US" dirty="0"/>
          </a:p>
        </p:txBody>
      </p:sp>
      <p:sp>
        <p:nvSpPr>
          <p:cNvPr id="3" name="Content Placeholder 2"/>
          <p:cNvSpPr>
            <a:spLocks noGrp="1"/>
          </p:cNvSpPr>
          <p:nvPr>
            <p:ph idx="1"/>
          </p:nvPr>
        </p:nvSpPr>
        <p:spPr/>
        <p:txBody>
          <a:bodyPr>
            <a:normAutofit/>
          </a:bodyPr>
          <a:lstStyle/>
          <a:p>
            <a:r>
              <a:rPr lang="en-US" sz="1800" dirty="0"/>
              <a:t>musical work has been of significant social impact on our society. Different historical and musical elements strengthen the music works and music production. The major musical elements are melody, rhythm, harmony, texture, tempo, articulation, dynamics, lyrics, and instrumentation</a:t>
            </a:r>
            <a:r>
              <a:rPr lang="en-US" sz="1800" dirty="0" smtClean="0"/>
              <a:t>.</a:t>
            </a:r>
          </a:p>
          <a:p>
            <a:r>
              <a:rPr lang="en-US" sz="1800" dirty="0"/>
              <a:t>Society and music affect each other because the societal activities or way of life affect the songs being produced. </a:t>
            </a:r>
            <a:endParaRPr lang="en-US" sz="1800" dirty="0" smtClean="0"/>
          </a:p>
          <a:p>
            <a:r>
              <a:rPr lang="en-US" sz="1800" dirty="0" smtClean="0"/>
              <a:t>Similarly</a:t>
            </a:r>
            <a:r>
              <a:rPr lang="en-US" sz="1800" dirty="0"/>
              <a:t>, music made dictates the way of life of a given society. Music works as art. Although there is some relationship, classical music is different from contemporary music, although classical songs have affected music production today.</a:t>
            </a:r>
            <a:endParaRPr lang="en-US" sz="1800" dirty="0"/>
          </a:p>
          <a:p>
            <a:endParaRPr lang="en-US" sz="1800" dirty="0"/>
          </a:p>
        </p:txBody>
      </p:sp>
    </p:spTree>
    <p:extLst>
      <p:ext uri="{BB962C8B-B14F-4D97-AF65-F5344CB8AC3E}">
        <p14:creationId xmlns:p14="http://schemas.microsoft.com/office/powerpoint/2010/main" val="4059291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References</a:t>
            </a:r>
            <a:endParaRPr lang="en-US" dirty="0"/>
          </a:p>
        </p:txBody>
      </p:sp>
      <p:sp>
        <p:nvSpPr>
          <p:cNvPr id="3" name="Content Placeholder 2"/>
          <p:cNvSpPr>
            <a:spLocks noGrp="1"/>
          </p:cNvSpPr>
          <p:nvPr>
            <p:ph idx="1"/>
          </p:nvPr>
        </p:nvSpPr>
        <p:spPr/>
        <p:txBody>
          <a:bodyPr>
            <a:normAutofit lnSpcReduction="10000"/>
          </a:bodyPr>
          <a:lstStyle/>
          <a:p>
            <a:r>
              <a:rPr lang="en-US" dirty="0"/>
              <a:t>Belden, A., Zeng, T., </a:t>
            </a:r>
            <a:r>
              <a:rPr lang="en-US" dirty="0" err="1"/>
              <a:t>Przysinda</a:t>
            </a:r>
            <a:r>
              <a:rPr lang="en-US" dirty="0"/>
              <a:t>, E., </a:t>
            </a:r>
            <a:r>
              <a:rPr lang="en-US" dirty="0" err="1"/>
              <a:t>Anteraper</a:t>
            </a:r>
            <a:r>
              <a:rPr lang="en-US" dirty="0"/>
              <a:t>, S. A., Whitfield-</a:t>
            </a:r>
            <a:r>
              <a:rPr lang="en-US" dirty="0" err="1"/>
              <a:t>Gabrieli</a:t>
            </a:r>
            <a:r>
              <a:rPr lang="en-US" dirty="0"/>
              <a:t>, S., &amp; </a:t>
            </a:r>
            <a:r>
              <a:rPr lang="en-US" dirty="0" err="1"/>
              <a:t>Loui</a:t>
            </a:r>
            <a:r>
              <a:rPr lang="en-US" dirty="0"/>
              <a:t>, P. (2020). Improvising at rest: Differentiating jazz and classical music training with resting-state functional connectivity. </a:t>
            </a:r>
            <a:r>
              <a:rPr lang="en-US" i="1" dirty="0" err="1"/>
              <a:t>NeuroImage</a:t>
            </a:r>
            <a:r>
              <a:rPr lang="en-US" dirty="0"/>
              <a:t>, </a:t>
            </a:r>
            <a:r>
              <a:rPr lang="en-US" i="1" dirty="0"/>
              <a:t>207</a:t>
            </a:r>
            <a:r>
              <a:rPr lang="en-US" dirty="0"/>
              <a:t>, 116384. </a:t>
            </a:r>
            <a:r>
              <a:rPr lang="en-US" u="sng" dirty="0">
                <a:hlinkClick r:id="rId2"/>
              </a:rPr>
              <a:t>https://www.sciencedirect.com/science/article/pii/S1053811919309759</a:t>
            </a:r>
            <a:endParaRPr lang="en-US" dirty="0"/>
          </a:p>
          <a:p>
            <a:r>
              <a:rPr lang="en-US" dirty="0"/>
              <a:t>Hernandez-Ruiz, E., James, B., Noll, J., &amp; </a:t>
            </a:r>
            <a:r>
              <a:rPr lang="en-US" dirty="0" err="1"/>
              <a:t>Chrysikou</a:t>
            </a:r>
            <a:r>
              <a:rPr lang="en-US" dirty="0"/>
              <a:t>, E. G. (2020). What makes music relaxing? An investigation into musical elements. </a:t>
            </a:r>
            <a:r>
              <a:rPr lang="en-US" i="1" dirty="0"/>
              <a:t>Psychology of Music</a:t>
            </a:r>
            <a:r>
              <a:rPr lang="en-US" dirty="0"/>
              <a:t>, </a:t>
            </a:r>
            <a:r>
              <a:rPr lang="en-US" i="1" dirty="0"/>
              <a:t>48</a:t>
            </a:r>
            <a:r>
              <a:rPr lang="en-US" dirty="0"/>
              <a:t>(3), 327-343. </a:t>
            </a:r>
            <a:r>
              <a:rPr lang="en-US" u="sng" dirty="0">
                <a:hlinkClick r:id="rId3"/>
              </a:rPr>
              <a:t>https://journals.sagepub.com/doi/abs/10.1177/0305735618798027</a:t>
            </a:r>
            <a:endParaRPr lang="en-US" dirty="0"/>
          </a:p>
          <a:p>
            <a:r>
              <a:rPr lang="en-US" dirty="0"/>
              <a:t>Phillips, M., Stewart, A. J., Wilcoxson, J. M., Jones, L. A., Howard, E., </a:t>
            </a:r>
            <a:r>
              <a:rPr lang="en-US" dirty="0" err="1"/>
              <a:t>Willcox</a:t>
            </a:r>
            <a:r>
              <a:rPr lang="en-US" dirty="0"/>
              <a:t>, P., ... &amp; De </a:t>
            </a:r>
            <a:r>
              <a:rPr lang="en-US" dirty="0" err="1"/>
              <a:t>Roure</a:t>
            </a:r>
            <a:r>
              <a:rPr lang="en-US" dirty="0"/>
              <a:t>, D. (2020). What determines the perception of segmentation in contemporary music?. </a:t>
            </a:r>
            <a:r>
              <a:rPr lang="en-US" i="1" dirty="0"/>
              <a:t>Frontiers in psychology</a:t>
            </a:r>
            <a:r>
              <a:rPr lang="en-US" dirty="0"/>
              <a:t>, </a:t>
            </a:r>
            <a:r>
              <a:rPr lang="en-US" i="1" dirty="0"/>
              <a:t>11</a:t>
            </a:r>
            <a:r>
              <a:rPr lang="en-US" dirty="0"/>
              <a:t>, 1001. </a:t>
            </a:r>
            <a:r>
              <a:rPr lang="en-US" u="sng" dirty="0">
                <a:hlinkClick r:id="rId4"/>
              </a:rPr>
              <a:t>https://www.frontiersin.org/articles/10.3389/fpsyg.2020.01001/full?&amp;utm_source=Email_to_authors_&amp;utm_medium=Email&amp;utm_content=T1_11.5e1_author&amp;utm_campaign=Email_publication&amp;field=&amp;journalName=Frontiers_in_Psychology&amp;id=514169</a:t>
            </a:r>
            <a:endParaRPr lang="en-US" dirty="0"/>
          </a:p>
          <a:p>
            <a:r>
              <a:rPr lang="en-US" dirty="0" err="1"/>
              <a:t>Valiquet</a:t>
            </a:r>
            <a:r>
              <a:rPr lang="en-US" dirty="0"/>
              <a:t>, P. (2020). Contemporary Music and Its Futures. </a:t>
            </a:r>
            <a:r>
              <a:rPr lang="en-US" u="sng" dirty="0">
                <a:hlinkClick r:id="rId5"/>
              </a:rPr>
              <a:t>https://www.tandfonline.com/doi/full/10.1080/07494467.2020.1806624</a:t>
            </a:r>
            <a:endParaRPr lang="en-US" dirty="0"/>
          </a:p>
          <a:p>
            <a:pPr marL="0" indent="0">
              <a:buNone/>
            </a:pPr>
            <a:endParaRPr lang="en-US" dirty="0"/>
          </a:p>
        </p:txBody>
      </p:sp>
    </p:spTree>
    <p:extLst>
      <p:ext uri="{BB962C8B-B14F-4D97-AF65-F5344CB8AC3E}">
        <p14:creationId xmlns:p14="http://schemas.microsoft.com/office/powerpoint/2010/main" val="30964893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FIVE">
      <a:dk1>
        <a:sysClr val="windowText" lastClr="000000"/>
      </a:dk1>
      <a:lt1>
        <a:sysClr val="window" lastClr="FFFFFF"/>
      </a:lt1>
      <a:dk2>
        <a:srgbClr val="505046"/>
      </a:dk2>
      <a:lt2>
        <a:srgbClr val="F5F6F4"/>
      </a:lt2>
      <a:accent1>
        <a:srgbClr val="57903F"/>
      </a:accent1>
      <a:accent2>
        <a:srgbClr val="F03F2B"/>
      </a:accent2>
      <a:accent3>
        <a:srgbClr val="3488A0"/>
      </a:accent3>
      <a:accent4>
        <a:srgbClr val="F8D22F"/>
      </a:accent4>
      <a:accent5>
        <a:srgbClr val="5CC6D6"/>
      </a:accent5>
      <a:accent6>
        <a:srgbClr val="B8D233"/>
      </a:accent6>
      <a:hlink>
        <a:srgbClr val="00B0F0"/>
      </a:hlink>
      <a:folHlink>
        <a:srgbClr val="B2B2B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FIVE.pptx" id="{928531FE-40B6-4895-993A-83D26AA1E005}" vid="{C99C5ABD-1620-4AD2-A38C-62625556F38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Geometric color block</Template>
  <TotalTime>0</TotalTime>
  <Words>497</Words>
  <Application>Microsoft Office PowerPoint</Application>
  <PresentationFormat>Widescreen</PresentationFormat>
  <Paragraphs>30</Paragraphs>
  <Slides>6</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Calibri</vt:lpstr>
      <vt:lpstr>Century Gothic</vt:lpstr>
      <vt:lpstr>Garamond</vt:lpstr>
      <vt:lpstr>SavonVTI</vt:lpstr>
      <vt:lpstr> Musical Work and Impact</vt:lpstr>
      <vt:lpstr>Introduction</vt:lpstr>
      <vt:lpstr>Musical Elements </vt:lpstr>
      <vt:lpstr>Social, Cultural Impact of Music </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2021-05-10T04:22:42Z</dcterms:created>
  <dcterms:modified xsi:type="dcterms:W3CDTF">2021-05-10T04:56:29Z</dcterms:modified>
</cp:coreProperties>
</file>